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Radley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53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Polatto?tab=repositories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linkedin.com/in/marcos-paulo-polatto-1948b8200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88893" y="0"/>
            <a:ext cx="3221301" cy="10287000"/>
          </a:xfrm>
          <a:custGeom>
            <a:avLst/>
            <a:gdLst/>
            <a:ahLst/>
            <a:cxnLst/>
            <a:rect l="l" t="t" r="r" b="b"/>
            <a:pathLst>
              <a:path w="3221301" h="10287000">
                <a:moveTo>
                  <a:pt x="0" y="0"/>
                </a:moveTo>
                <a:lnTo>
                  <a:pt x="3221302" y="0"/>
                </a:lnTo>
                <a:lnTo>
                  <a:pt x="322130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793" t="-1875" r="-84066" b="-202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658670"/>
            <a:ext cx="11419084" cy="4473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099"/>
              </a:lnSpc>
            </a:pPr>
            <a:r>
              <a:rPr lang="en-US" sz="17999">
                <a:solidFill>
                  <a:srgbClr val="0B0B0B"/>
                </a:solidFill>
                <a:latin typeface="Radley"/>
                <a:ea typeface="Radley"/>
                <a:cs typeface="Radley"/>
                <a:sym typeface="Radley"/>
              </a:rPr>
              <a:t>Case Trainee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849121"/>
            <a:ext cx="7352785" cy="359158"/>
            <a:chOff x="0" y="0"/>
            <a:chExt cx="9803713" cy="478877"/>
          </a:xfrm>
        </p:grpSpPr>
        <p:sp>
          <p:nvSpPr>
            <p:cNvPr id="5" name="AutoShape 5"/>
            <p:cNvSpPr/>
            <p:nvPr/>
          </p:nvSpPr>
          <p:spPr>
            <a:xfrm>
              <a:off x="0" y="220389"/>
              <a:ext cx="2485879" cy="38100"/>
            </a:xfrm>
            <a:prstGeom prst="rect">
              <a:avLst/>
            </a:prstGeom>
            <a:solidFill>
              <a:srgbClr val="0B0B0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3413373" y="57150"/>
              <a:ext cx="6390341" cy="421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99"/>
                </a:lnSpc>
              </a:pPr>
              <a:r>
                <a:rPr lang="en-US" sz="2399">
                  <a:solidFill>
                    <a:srgbClr val="0B0B0B"/>
                  </a:solidFill>
                  <a:latin typeface="Radley"/>
                  <a:ea typeface="Radley"/>
                  <a:cs typeface="Radley"/>
                  <a:sym typeface="Radley"/>
                </a:rPr>
                <a:t>01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8182800"/>
            <a:ext cx="7802656" cy="107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2100">
                <a:solidFill>
                  <a:srgbClr val="0B0B0B"/>
                </a:solidFill>
                <a:latin typeface="Radley"/>
                <a:ea typeface="Radley"/>
                <a:cs typeface="Radley"/>
                <a:sym typeface="Radley"/>
              </a:rPr>
              <a:t>Marcos Paulo Lima Polatto de Queiroz</a:t>
            </a:r>
          </a:p>
          <a:p>
            <a:pPr algn="l">
              <a:lnSpc>
                <a:spcPts val="2100"/>
              </a:lnSpc>
            </a:pPr>
            <a:endParaRPr lang="en-US" sz="2100">
              <a:solidFill>
                <a:srgbClr val="0B0B0B"/>
              </a:solidFill>
              <a:latin typeface="Radley"/>
              <a:ea typeface="Radley"/>
              <a:cs typeface="Radley"/>
              <a:sym typeface="Radley"/>
            </a:endParaRPr>
          </a:p>
          <a:p>
            <a:pPr algn="l">
              <a:lnSpc>
                <a:spcPts val="2100"/>
              </a:lnSpc>
            </a:pPr>
            <a:endParaRPr lang="en-US" sz="2100">
              <a:solidFill>
                <a:srgbClr val="0B0B0B"/>
              </a:solidFill>
              <a:latin typeface="Radley"/>
              <a:ea typeface="Radley"/>
              <a:cs typeface="Radley"/>
              <a:sym typeface="Radley"/>
            </a:endParaRPr>
          </a:p>
          <a:p>
            <a:pPr algn="l">
              <a:lnSpc>
                <a:spcPts val="2100"/>
              </a:lnSpc>
            </a:pPr>
            <a:r>
              <a:rPr lang="en-US" sz="2100">
                <a:solidFill>
                  <a:srgbClr val="0B0B0B"/>
                </a:solidFill>
                <a:latin typeface="Radley"/>
                <a:ea typeface="Radley"/>
                <a:cs typeface="Radley"/>
                <a:sym typeface="Radley"/>
              </a:rPr>
              <a:t>Abril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929" r="-51196" b="-12946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89515" y="3976411"/>
            <a:ext cx="7466106" cy="2477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79"/>
              </a:lnSpc>
            </a:pPr>
            <a:r>
              <a:rPr lang="en-US" sz="8799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Críticas e</a:t>
            </a:r>
          </a:p>
          <a:p>
            <a:pPr algn="l">
              <a:lnSpc>
                <a:spcPts val="9680"/>
              </a:lnSpc>
            </a:pPr>
            <a:r>
              <a:rPr lang="en-US" sz="8800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Complementos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942794" y="1483400"/>
            <a:ext cx="4316506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Melhorar a gestão do tempo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942794" y="2780800"/>
            <a:ext cx="4316506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Desenvolver a capacidade de definição de escopos de projeto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942794" y="4554954"/>
            <a:ext cx="4316506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Avaliar outros índices e dados para poder fazer uma análise mais completa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942794" y="6519914"/>
            <a:ext cx="4316506" cy="80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Buscar trabalhos relacionados para ampliar as ideias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42794" y="8106511"/>
            <a:ext cx="4316506" cy="80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Desenvolver um relatório ou dashboard</a:t>
            </a:r>
          </a:p>
        </p:txBody>
      </p:sp>
      <p:sp>
        <p:nvSpPr>
          <p:cNvPr id="9" name="Freeform 9"/>
          <p:cNvSpPr/>
          <p:nvPr/>
        </p:nvSpPr>
        <p:spPr>
          <a:xfrm>
            <a:off x="9979783" y="5838148"/>
            <a:ext cx="1948276" cy="1948276"/>
          </a:xfrm>
          <a:custGeom>
            <a:avLst/>
            <a:gdLst/>
            <a:ahLst/>
            <a:cxnLst/>
            <a:rect l="l" t="t" r="r" b="b"/>
            <a:pathLst>
              <a:path w="1948276" h="1948276">
                <a:moveTo>
                  <a:pt x="0" y="0"/>
                </a:moveTo>
                <a:lnTo>
                  <a:pt x="1948276" y="0"/>
                </a:lnTo>
                <a:lnTo>
                  <a:pt x="1948276" y="1948276"/>
                </a:lnTo>
                <a:lnTo>
                  <a:pt x="0" y="19482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979783" y="717224"/>
            <a:ext cx="1948276" cy="1948276"/>
          </a:xfrm>
          <a:custGeom>
            <a:avLst/>
            <a:gdLst/>
            <a:ahLst/>
            <a:cxnLst/>
            <a:rect l="l" t="t" r="r" b="b"/>
            <a:pathLst>
              <a:path w="1948276" h="1948276">
                <a:moveTo>
                  <a:pt x="0" y="0"/>
                </a:moveTo>
                <a:lnTo>
                  <a:pt x="1948276" y="0"/>
                </a:lnTo>
                <a:lnTo>
                  <a:pt x="1948276" y="1948276"/>
                </a:lnTo>
                <a:lnTo>
                  <a:pt x="0" y="19482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979783" y="7545123"/>
            <a:ext cx="1948276" cy="1948276"/>
          </a:xfrm>
          <a:custGeom>
            <a:avLst/>
            <a:gdLst/>
            <a:ahLst/>
            <a:cxnLst/>
            <a:rect l="l" t="t" r="r" b="b"/>
            <a:pathLst>
              <a:path w="1948276" h="1948276">
                <a:moveTo>
                  <a:pt x="0" y="0"/>
                </a:moveTo>
                <a:lnTo>
                  <a:pt x="1948276" y="0"/>
                </a:lnTo>
                <a:lnTo>
                  <a:pt x="1948276" y="1948276"/>
                </a:lnTo>
                <a:lnTo>
                  <a:pt x="0" y="19482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979783" y="4131174"/>
            <a:ext cx="1948276" cy="1948276"/>
          </a:xfrm>
          <a:custGeom>
            <a:avLst/>
            <a:gdLst/>
            <a:ahLst/>
            <a:cxnLst/>
            <a:rect l="l" t="t" r="r" b="b"/>
            <a:pathLst>
              <a:path w="1948276" h="1948276">
                <a:moveTo>
                  <a:pt x="0" y="0"/>
                </a:moveTo>
                <a:lnTo>
                  <a:pt x="1948276" y="0"/>
                </a:lnTo>
                <a:lnTo>
                  <a:pt x="1948276" y="1948276"/>
                </a:lnTo>
                <a:lnTo>
                  <a:pt x="0" y="19482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979783" y="2424199"/>
            <a:ext cx="1948276" cy="1948276"/>
          </a:xfrm>
          <a:custGeom>
            <a:avLst/>
            <a:gdLst/>
            <a:ahLst/>
            <a:cxnLst/>
            <a:rect l="l" t="t" r="r" b="b"/>
            <a:pathLst>
              <a:path w="1948276" h="1948276">
                <a:moveTo>
                  <a:pt x="0" y="0"/>
                </a:moveTo>
                <a:lnTo>
                  <a:pt x="1948276" y="0"/>
                </a:lnTo>
                <a:lnTo>
                  <a:pt x="1948276" y="1948276"/>
                </a:lnTo>
                <a:lnTo>
                  <a:pt x="0" y="19482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089515" y="8816386"/>
            <a:ext cx="5733535" cy="359158"/>
            <a:chOff x="0" y="0"/>
            <a:chExt cx="7644713" cy="478877"/>
          </a:xfrm>
        </p:grpSpPr>
        <p:sp>
          <p:nvSpPr>
            <p:cNvPr id="15" name="AutoShape 15"/>
            <p:cNvSpPr/>
            <p:nvPr/>
          </p:nvSpPr>
          <p:spPr>
            <a:xfrm>
              <a:off x="0" y="220389"/>
              <a:ext cx="2485879" cy="38100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3413373" y="57150"/>
              <a:ext cx="4231341" cy="421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99"/>
                </a:lnSpc>
              </a:pPr>
              <a:r>
                <a:rPr lang="en-US" sz="239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10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B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79694" y="1028700"/>
            <a:ext cx="7352785" cy="359158"/>
            <a:chOff x="0" y="0"/>
            <a:chExt cx="9803713" cy="478877"/>
          </a:xfrm>
        </p:grpSpPr>
        <p:sp>
          <p:nvSpPr>
            <p:cNvPr id="3" name="AutoShape 3"/>
            <p:cNvSpPr/>
            <p:nvPr/>
          </p:nvSpPr>
          <p:spPr>
            <a:xfrm>
              <a:off x="0" y="220389"/>
              <a:ext cx="2485879" cy="38100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3413373" y="57150"/>
              <a:ext cx="6390341" cy="421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99"/>
                </a:lnSpc>
              </a:pPr>
              <a:r>
                <a:rPr lang="en-US" sz="239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11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379694" y="4560382"/>
            <a:ext cx="6418831" cy="125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80"/>
              </a:lnSpc>
            </a:pPr>
            <a:r>
              <a:rPr lang="en-US" sz="8799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Contato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883334" y="1031972"/>
            <a:ext cx="5375966" cy="1202074"/>
            <a:chOff x="0" y="0"/>
            <a:chExt cx="7167955" cy="1602765"/>
          </a:xfrm>
        </p:grpSpPr>
        <p:sp>
          <p:nvSpPr>
            <p:cNvPr id="7" name="TextBox 7"/>
            <p:cNvSpPr txBox="1"/>
            <p:nvPr/>
          </p:nvSpPr>
          <p:spPr>
            <a:xfrm>
              <a:off x="0" y="964590"/>
              <a:ext cx="7167955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 u="sng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  <a:hlinkClick r:id="rId2" tooltip="https://github.com/Polatto?tab=repositories"/>
                </a:rPr>
                <a:t>Polatto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7167955" cy="6686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59"/>
                </a:lnSpc>
              </a:pPr>
              <a:r>
                <a:rPr lang="en-US" sz="319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GITHUB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883334" y="5727455"/>
            <a:ext cx="5375966" cy="1187204"/>
            <a:chOff x="0" y="0"/>
            <a:chExt cx="7167955" cy="158293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964590"/>
              <a:ext cx="7167955" cy="6183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marcospolatto@gmail.com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7167955" cy="6686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59"/>
                </a:lnSpc>
              </a:pPr>
              <a:r>
                <a:rPr lang="en-US" sz="319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EMAIL ADDRESS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883334" y="8071096"/>
            <a:ext cx="5375966" cy="1187204"/>
            <a:chOff x="0" y="0"/>
            <a:chExt cx="7167955" cy="1582938"/>
          </a:xfrm>
        </p:grpSpPr>
        <p:sp>
          <p:nvSpPr>
            <p:cNvPr id="13" name="TextBox 13"/>
            <p:cNvSpPr txBox="1"/>
            <p:nvPr/>
          </p:nvSpPr>
          <p:spPr>
            <a:xfrm>
              <a:off x="0" y="964590"/>
              <a:ext cx="7167955" cy="6183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(21)99324-3444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7167955" cy="6686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59"/>
                </a:lnSpc>
              </a:pPr>
              <a:r>
                <a:rPr lang="en-US" sz="319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PHONE NUMBER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379694" y="8977995"/>
            <a:ext cx="5611906" cy="28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2100">
                <a:solidFill>
                  <a:srgbClr val="0B0B0B"/>
                </a:solidFill>
                <a:latin typeface="Radley"/>
                <a:ea typeface="Radley"/>
                <a:cs typeface="Radley"/>
                <a:sym typeface="Radley"/>
              </a:rPr>
              <a:t>Business plan | January 2020</a:t>
            </a:r>
          </a:p>
        </p:txBody>
      </p:sp>
      <p:sp>
        <p:nvSpPr>
          <p:cNvPr id="16" name="Freeform 16"/>
          <p:cNvSpPr/>
          <p:nvPr/>
        </p:nvSpPr>
        <p:spPr>
          <a:xfrm>
            <a:off x="0" y="0"/>
            <a:ext cx="2079595" cy="10287000"/>
          </a:xfrm>
          <a:custGeom>
            <a:avLst/>
            <a:gdLst/>
            <a:ahLst/>
            <a:cxnLst/>
            <a:rect l="l" t="t" r="r" b="b"/>
            <a:pathLst>
              <a:path w="2079595" h="10287000">
                <a:moveTo>
                  <a:pt x="0" y="0"/>
                </a:moveTo>
                <a:lnTo>
                  <a:pt x="2079595" y="0"/>
                </a:lnTo>
                <a:lnTo>
                  <a:pt x="207959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5266" t="-1875" r="-130219" b="-2029"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1883334" y="2968123"/>
            <a:ext cx="5375966" cy="1697374"/>
            <a:chOff x="0" y="0"/>
            <a:chExt cx="7167955" cy="2263165"/>
          </a:xfrm>
        </p:grpSpPr>
        <p:sp>
          <p:nvSpPr>
            <p:cNvPr id="18" name="TextBox 18"/>
            <p:cNvSpPr txBox="1"/>
            <p:nvPr/>
          </p:nvSpPr>
          <p:spPr>
            <a:xfrm>
              <a:off x="0" y="964590"/>
              <a:ext cx="7167955" cy="1298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 u="sng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  <a:hlinkClick r:id="rId4" tooltip="https://www.linkedin.com/in/marcos-paulo-polatto-1948b8200/"/>
                </a:rPr>
                <a:t>Marcos Paulo Lima Polatto de Queiroz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7167955" cy="6686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59"/>
                </a:lnSpc>
              </a:pPr>
              <a:r>
                <a:rPr lang="en-US" sz="319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LINKEDIN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94214" y="1473583"/>
            <a:ext cx="4299572" cy="125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80"/>
              </a:lnSpc>
            </a:pPr>
            <a:r>
              <a:rPr lang="en-US" sz="8800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Sumário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4078270"/>
            <a:ext cx="5788378" cy="342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7" lvl="1" indent="-377824" algn="l">
              <a:lnSpc>
                <a:spcPts val="4549"/>
              </a:lnSpc>
              <a:buAutoNum type="arabicPeriod"/>
            </a:pPr>
            <a:r>
              <a:rPr lang="en-US" sz="3499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 Problematização                   </a:t>
            </a:r>
          </a:p>
          <a:p>
            <a:pPr marL="755647" lvl="1" indent="-377824" algn="l">
              <a:lnSpc>
                <a:spcPts val="4549"/>
              </a:lnSpc>
              <a:buAutoNum type="arabicPeriod"/>
            </a:pPr>
            <a:r>
              <a:rPr lang="en-US" sz="3499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 Metodologia                           </a:t>
            </a:r>
          </a:p>
          <a:p>
            <a:pPr marL="1511295" lvl="2" indent="-503765" algn="l">
              <a:lnSpc>
                <a:spcPts val="4549"/>
              </a:lnSpc>
              <a:buAutoNum type="alphaLcPeriod"/>
            </a:pPr>
            <a:r>
              <a:rPr lang="en-US" sz="3499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 Ferramentas                   </a:t>
            </a:r>
          </a:p>
          <a:p>
            <a:pPr marL="1511295" lvl="2" indent="-503765" algn="l">
              <a:lnSpc>
                <a:spcPts val="4549"/>
              </a:lnSpc>
              <a:buAutoNum type="alphaLcPeriod"/>
            </a:pPr>
            <a:r>
              <a:rPr lang="en-US" sz="3499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 Principais Focos             </a:t>
            </a:r>
          </a:p>
          <a:p>
            <a:pPr marL="755647" lvl="1" indent="-377824" algn="l">
              <a:lnSpc>
                <a:spcPts val="4549"/>
              </a:lnSpc>
              <a:buAutoNum type="arabicPeriod"/>
            </a:pPr>
            <a:r>
              <a:rPr lang="en-US" sz="3499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 Análises e Insights                 </a:t>
            </a:r>
          </a:p>
          <a:p>
            <a:pPr marL="755647" lvl="1" indent="-377824" algn="l">
              <a:lnSpc>
                <a:spcPts val="4549"/>
              </a:lnSpc>
              <a:buAutoNum type="arabicPeriod"/>
            </a:pPr>
            <a:r>
              <a:rPr lang="en-US" sz="3499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 Críticas e Complementos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3064424" y="1028700"/>
            <a:ext cx="4194876" cy="359158"/>
            <a:chOff x="0" y="0"/>
            <a:chExt cx="5593168" cy="478877"/>
          </a:xfrm>
        </p:grpSpPr>
        <p:sp>
          <p:nvSpPr>
            <p:cNvPr id="5" name="AutoShape 5"/>
            <p:cNvSpPr/>
            <p:nvPr/>
          </p:nvSpPr>
          <p:spPr>
            <a:xfrm>
              <a:off x="3107289" y="220389"/>
              <a:ext cx="2485879" cy="38100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57150"/>
              <a:ext cx="2072341" cy="421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39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02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994214" y="4078271"/>
            <a:ext cx="8850489" cy="342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-----------------------------------------    03</a:t>
            </a:r>
          </a:p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-----------------------------------------    04</a:t>
            </a:r>
          </a:p>
          <a:p>
            <a:pPr algn="ctr">
              <a:lnSpc>
                <a:spcPts val="4550"/>
              </a:lnSpc>
              <a:spcBef>
                <a:spcPct val="0"/>
              </a:spcBef>
            </a:pPr>
            <a:endParaRPr lang="en-US" sz="3500">
              <a:solidFill>
                <a:srgbClr val="FFFFFF"/>
              </a:solidFill>
              <a:latin typeface="Radley"/>
              <a:ea typeface="Radley"/>
              <a:cs typeface="Radley"/>
              <a:sym typeface="Radley"/>
            </a:endParaRPr>
          </a:p>
          <a:p>
            <a:pPr algn="ctr">
              <a:lnSpc>
                <a:spcPts val="4550"/>
              </a:lnSpc>
              <a:spcBef>
                <a:spcPct val="0"/>
              </a:spcBef>
            </a:pPr>
            <a:endParaRPr lang="en-US" sz="3500">
              <a:solidFill>
                <a:srgbClr val="FFFFFF"/>
              </a:solidFill>
              <a:latin typeface="Radley"/>
              <a:ea typeface="Radley"/>
              <a:cs typeface="Radley"/>
              <a:sym typeface="Radley"/>
            </a:endParaRPr>
          </a:p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-----------------------------------------    05</a:t>
            </a:r>
          </a:p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-----------------------------------------    10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43669" y="961140"/>
            <a:ext cx="8298661" cy="125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80"/>
              </a:lnSpc>
            </a:pPr>
            <a:r>
              <a:rPr lang="en-US" sz="8800">
                <a:solidFill>
                  <a:srgbClr val="0B0B0B"/>
                </a:solidFill>
                <a:latin typeface="Radley"/>
                <a:ea typeface="Radley"/>
                <a:cs typeface="Radley"/>
                <a:sym typeface="Radley"/>
              </a:rPr>
              <a:t>Problematização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185318" y="2901597"/>
            <a:ext cx="9879106" cy="613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3" lvl="1" indent="-269876" algn="l">
              <a:lnSpc>
                <a:spcPts val="3250"/>
              </a:lnSpc>
              <a:buFont typeface="Arial"/>
              <a:buChar char="•"/>
            </a:pPr>
            <a:r>
              <a:rPr lang="en-US" sz="2500">
                <a:solidFill>
                  <a:srgbClr val="0B0B0B"/>
                </a:solidFill>
                <a:latin typeface="Radley"/>
                <a:ea typeface="Radley"/>
                <a:cs typeface="Radley"/>
                <a:sym typeface="Radley"/>
              </a:rPr>
              <a:t>Decidi fazer duas análises, visto que o tema era aberto</a:t>
            </a:r>
          </a:p>
          <a:p>
            <a:pPr marL="1079505" lvl="2" indent="-359835" algn="l">
              <a:lnSpc>
                <a:spcPts val="3250"/>
              </a:lnSpc>
              <a:buFont typeface="Arial"/>
              <a:buChar char="⚬"/>
            </a:pPr>
            <a:r>
              <a:rPr lang="en-US" sz="2500">
                <a:solidFill>
                  <a:srgbClr val="0B0B0B"/>
                </a:solidFill>
                <a:latin typeface="Radley"/>
                <a:ea typeface="Radley"/>
                <a:cs typeface="Radley"/>
                <a:sym typeface="Radley"/>
              </a:rPr>
              <a:t>Crescimento econômico:</a:t>
            </a:r>
          </a:p>
          <a:p>
            <a:pPr marL="1619258" lvl="3" indent="-404815" algn="l">
              <a:lnSpc>
                <a:spcPts val="3250"/>
              </a:lnSpc>
              <a:buFont typeface="Arial"/>
              <a:buChar char="￭"/>
            </a:pPr>
            <a:r>
              <a:rPr lang="en-US" sz="2500">
                <a:solidFill>
                  <a:srgbClr val="0B0B0B"/>
                </a:solidFill>
                <a:latin typeface="Radley"/>
                <a:ea typeface="Radley"/>
                <a:cs typeface="Radley"/>
                <a:sym typeface="Radley"/>
              </a:rPr>
              <a:t>Como o PIB e o PIB per capita evoluíram ao longo do tempo?</a:t>
            </a:r>
          </a:p>
          <a:p>
            <a:pPr marL="1619258" lvl="3" indent="-404815" algn="l">
              <a:lnSpc>
                <a:spcPts val="3250"/>
              </a:lnSpc>
              <a:buFont typeface="Arial"/>
              <a:buChar char="￭"/>
            </a:pPr>
            <a:r>
              <a:rPr lang="en-US" sz="2500">
                <a:solidFill>
                  <a:srgbClr val="0B0B0B"/>
                </a:solidFill>
                <a:latin typeface="Radley"/>
                <a:ea typeface="Radley"/>
                <a:cs typeface="Radley"/>
                <a:sym typeface="Radley"/>
              </a:rPr>
              <a:t>Como o crescimento do salário mínimo se compara ao crescimento do PIB per capita</a:t>
            </a:r>
          </a:p>
          <a:p>
            <a:pPr algn="l">
              <a:lnSpc>
                <a:spcPts val="3250"/>
              </a:lnSpc>
            </a:pPr>
            <a:endParaRPr lang="en-US" sz="2500">
              <a:solidFill>
                <a:srgbClr val="0B0B0B"/>
              </a:solidFill>
              <a:latin typeface="Radley"/>
              <a:ea typeface="Radley"/>
              <a:cs typeface="Radley"/>
              <a:sym typeface="Radley"/>
            </a:endParaRPr>
          </a:p>
          <a:p>
            <a:pPr marL="1079505" lvl="2" indent="-359835" algn="l">
              <a:lnSpc>
                <a:spcPts val="3250"/>
              </a:lnSpc>
              <a:buFont typeface="Arial"/>
              <a:buChar char="⚬"/>
            </a:pPr>
            <a:r>
              <a:rPr lang="en-US" sz="2500">
                <a:solidFill>
                  <a:srgbClr val="0B0B0B"/>
                </a:solidFill>
                <a:latin typeface="Radley"/>
                <a:ea typeface="Radley"/>
                <a:cs typeface="Radley"/>
                <a:sym typeface="Radley"/>
              </a:rPr>
              <a:t>Mercado de Trabalho e Empregos:</a:t>
            </a:r>
          </a:p>
          <a:p>
            <a:pPr marL="1619258" lvl="3" indent="-404815" algn="l">
              <a:lnSpc>
                <a:spcPts val="3250"/>
              </a:lnSpc>
              <a:buFont typeface="Arial"/>
              <a:buChar char="￭"/>
            </a:pPr>
            <a:r>
              <a:rPr lang="en-US" sz="2500">
                <a:solidFill>
                  <a:srgbClr val="0B0B0B"/>
                </a:solidFill>
                <a:latin typeface="Radley"/>
                <a:ea typeface="Radley"/>
                <a:cs typeface="Radley"/>
                <a:sym typeface="Radley"/>
              </a:rPr>
              <a:t>A taxa de desocupação (desemprego) tem aumentado ou diminuído nos últimos anos?</a:t>
            </a:r>
          </a:p>
          <a:p>
            <a:pPr marL="1619258" lvl="3" indent="-404815" algn="l">
              <a:lnSpc>
                <a:spcPts val="3250"/>
              </a:lnSpc>
              <a:buFont typeface="Arial"/>
              <a:buChar char="￭"/>
            </a:pPr>
            <a:r>
              <a:rPr lang="en-US" sz="2500">
                <a:solidFill>
                  <a:srgbClr val="0B0B0B"/>
                </a:solidFill>
                <a:latin typeface="Radley"/>
                <a:ea typeface="Radley"/>
                <a:cs typeface="Radley"/>
                <a:sym typeface="Radley"/>
              </a:rPr>
              <a:t>Como evoluiu a relação entre população ocupada, desocupada?</a:t>
            </a:r>
          </a:p>
          <a:p>
            <a:pPr marL="1619258" lvl="3" indent="-404815" algn="l">
              <a:lnSpc>
                <a:spcPts val="3250"/>
              </a:lnSpc>
              <a:buFont typeface="Arial"/>
              <a:buChar char="￭"/>
            </a:pPr>
            <a:r>
              <a:rPr lang="en-US" sz="2500">
                <a:solidFill>
                  <a:srgbClr val="0B0B0B"/>
                </a:solidFill>
                <a:latin typeface="Radley"/>
                <a:ea typeface="Radley"/>
                <a:cs typeface="Radley"/>
                <a:sym typeface="Radley"/>
              </a:rPr>
              <a:t>O número de empregados no setor privado com carteira assinada caiu ou aumentou ao longo dos anos?</a:t>
            </a:r>
          </a:p>
          <a:p>
            <a:pPr marL="1619258" lvl="3" indent="-404815" algn="l">
              <a:lnSpc>
                <a:spcPts val="3250"/>
              </a:lnSpc>
              <a:buFont typeface="Arial"/>
              <a:buChar char="￭"/>
            </a:pPr>
            <a:r>
              <a:rPr lang="en-US" sz="2500">
                <a:solidFill>
                  <a:srgbClr val="0B0B0B"/>
                </a:solidFill>
                <a:latin typeface="Radley"/>
                <a:ea typeface="Radley"/>
                <a:cs typeface="Radley"/>
                <a:sym typeface="Radley"/>
              </a:rPr>
              <a:t>Há um crescimento do trabalho informal?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3064424" y="1028700"/>
            <a:ext cx="4194876" cy="359158"/>
            <a:chOff x="0" y="0"/>
            <a:chExt cx="5593168" cy="478877"/>
          </a:xfrm>
        </p:grpSpPr>
        <p:sp>
          <p:nvSpPr>
            <p:cNvPr id="5" name="AutoShape 5"/>
            <p:cNvSpPr/>
            <p:nvPr/>
          </p:nvSpPr>
          <p:spPr>
            <a:xfrm>
              <a:off x="3107289" y="220389"/>
              <a:ext cx="2485879" cy="38100"/>
            </a:xfrm>
            <a:prstGeom prst="rect">
              <a:avLst/>
            </a:prstGeom>
            <a:solidFill>
              <a:srgbClr val="0B0B0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57150"/>
              <a:ext cx="2072341" cy="421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399">
                  <a:solidFill>
                    <a:srgbClr val="0B0B0B"/>
                  </a:solidFill>
                  <a:latin typeface="Radley"/>
                  <a:ea typeface="Radley"/>
                  <a:cs typeface="Radley"/>
                  <a:sym typeface="Radley"/>
                </a:rPr>
                <a:t>03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0" y="0"/>
            <a:ext cx="291857" cy="10287000"/>
          </a:xfrm>
          <a:custGeom>
            <a:avLst/>
            <a:gdLst/>
            <a:ahLst/>
            <a:cxnLst/>
            <a:rect l="l" t="t" r="r" b="b"/>
            <a:pathLst>
              <a:path w="291857" h="10287000">
                <a:moveTo>
                  <a:pt x="0" y="0"/>
                </a:moveTo>
                <a:lnTo>
                  <a:pt x="291857" y="0"/>
                </a:lnTo>
                <a:lnTo>
                  <a:pt x="29185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00295" t="-1952" r="-1546435" b="-1952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B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064424" y="1028700"/>
            <a:ext cx="4194876" cy="359158"/>
            <a:chOff x="0" y="0"/>
            <a:chExt cx="5593168" cy="478877"/>
          </a:xfrm>
        </p:grpSpPr>
        <p:sp>
          <p:nvSpPr>
            <p:cNvPr id="3" name="AutoShape 3"/>
            <p:cNvSpPr/>
            <p:nvPr/>
          </p:nvSpPr>
          <p:spPr>
            <a:xfrm>
              <a:off x="3107289" y="220389"/>
              <a:ext cx="2485879" cy="38100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57150"/>
              <a:ext cx="2072341" cy="421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39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04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3019546" y="3350049"/>
            <a:ext cx="1885289" cy="1560187"/>
          </a:xfrm>
          <a:custGeom>
            <a:avLst/>
            <a:gdLst/>
            <a:ahLst/>
            <a:cxnLst/>
            <a:rect l="l" t="t" r="r" b="b"/>
            <a:pathLst>
              <a:path w="1885289" h="1560187">
                <a:moveTo>
                  <a:pt x="0" y="0"/>
                </a:moveTo>
                <a:lnTo>
                  <a:pt x="1885290" y="0"/>
                </a:lnTo>
                <a:lnTo>
                  <a:pt x="1885290" y="1560187"/>
                </a:lnTo>
                <a:lnTo>
                  <a:pt x="0" y="15601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229259" y="6458603"/>
            <a:ext cx="1465863" cy="1655492"/>
          </a:xfrm>
          <a:custGeom>
            <a:avLst/>
            <a:gdLst/>
            <a:ahLst/>
            <a:cxnLst/>
            <a:rect l="l" t="t" r="r" b="b"/>
            <a:pathLst>
              <a:path w="1465863" h="1655492">
                <a:moveTo>
                  <a:pt x="0" y="0"/>
                </a:moveTo>
                <a:lnTo>
                  <a:pt x="1465864" y="0"/>
                </a:lnTo>
                <a:lnTo>
                  <a:pt x="1465864" y="1655492"/>
                </a:lnTo>
                <a:lnTo>
                  <a:pt x="0" y="1655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034967" y="804740"/>
            <a:ext cx="6218066" cy="125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80"/>
              </a:lnSpc>
            </a:pPr>
            <a:r>
              <a:rPr lang="en-US" sz="8800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Metodologia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963462" y="3056110"/>
            <a:ext cx="6361077" cy="2148064"/>
            <a:chOff x="0" y="0"/>
            <a:chExt cx="8481436" cy="2864086"/>
          </a:xfrm>
        </p:grpSpPr>
        <p:sp>
          <p:nvSpPr>
            <p:cNvPr id="9" name="TextBox 9"/>
            <p:cNvSpPr txBox="1"/>
            <p:nvPr/>
          </p:nvSpPr>
          <p:spPr>
            <a:xfrm>
              <a:off x="0" y="974115"/>
              <a:ext cx="8481436" cy="18899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99"/>
                </a:lnSpc>
              </a:pPr>
              <a:r>
                <a:rPr lang="en-US" sz="299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Python 3 e bibliotecas</a:t>
              </a:r>
            </a:p>
            <a:p>
              <a:pPr algn="l">
                <a:lnSpc>
                  <a:spcPts val="3899"/>
                </a:lnSpc>
              </a:pPr>
              <a:r>
                <a:rPr lang="en-US" sz="299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PostgreSQL 17 + pgadmin 4</a:t>
              </a:r>
            </a:p>
            <a:p>
              <a:pPr algn="l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Github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481436" cy="6686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59"/>
                </a:lnSpc>
              </a:pPr>
              <a:r>
                <a:rPr lang="en-US" sz="319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FERRAMENTAS UTILIZADAS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963462" y="6204300"/>
            <a:ext cx="6361077" cy="2164099"/>
            <a:chOff x="0" y="0"/>
            <a:chExt cx="8481436" cy="288546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974115"/>
              <a:ext cx="8481436" cy="1911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99"/>
                </a:lnSpc>
              </a:pPr>
              <a:r>
                <a:rPr lang="en-US" sz="299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Códigos organizados e modularizados</a:t>
              </a:r>
            </a:p>
            <a:p>
              <a:pPr algn="l">
                <a:lnSpc>
                  <a:spcPts val="3899"/>
                </a:lnSpc>
              </a:pPr>
              <a:r>
                <a:rPr lang="en-US" sz="299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Progressão intuitiva das etapas </a:t>
              </a:r>
            </a:p>
            <a:p>
              <a:pPr algn="l">
                <a:lnSpc>
                  <a:spcPts val="3899"/>
                </a:lnSpc>
              </a:pPr>
              <a:r>
                <a:rPr lang="en-US" sz="299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(ETL -&gt; dataviz)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481436" cy="6686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59"/>
                </a:lnSpc>
              </a:pPr>
              <a:r>
                <a:rPr lang="en-US" sz="319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PRINCIPAIS FOCOS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929" r="-51196" b="-129462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0"/>
            <a:ext cx="18288000" cy="826395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4" name="Group 4"/>
          <p:cNvGrpSpPr/>
          <p:nvPr/>
        </p:nvGrpSpPr>
        <p:grpSpPr>
          <a:xfrm>
            <a:off x="13064424" y="8899142"/>
            <a:ext cx="4194876" cy="359158"/>
            <a:chOff x="0" y="0"/>
            <a:chExt cx="5593168" cy="478877"/>
          </a:xfrm>
        </p:grpSpPr>
        <p:sp>
          <p:nvSpPr>
            <p:cNvPr id="5" name="AutoShape 5"/>
            <p:cNvSpPr/>
            <p:nvPr/>
          </p:nvSpPr>
          <p:spPr>
            <a:xfrm>
              <a:off x="3107289" y="220389"/>
              <a:ext cx="2485879" cy="38100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57150"/>
              <a:ext cx="2072341" cy="421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39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05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9619407" y="638674"/>
            <a:ext cx="8412339" cy="3563205"/>
          </a:xfrm>
          <a:custGeom>
            <a:avLst/>
            <a:gdLst/>
            <a:ahLst/>
            <a:cxnLst/>
            <a:rect l="l" t="t" r="r" b="b"/>
            <a:pathLst>
              <a:path w="8412339" h="3563205">
                <a:moveTo>
                  <a:pt x="0" y="0"/>
                </a:moveTo>
                <a:lnTo>
                  <a:pt x="8412339" y="0"/>
                </a:lnTo>
                <a:lnTo>
                  <a:pt x="8412339" y="3563204"/>
                </a:lnTo>
                <a:lnTo>
                  <a:pt x="0" y="3563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6006" b="-202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11015" y="676774"/>
            <a:ext cx="8314962" cy="3455204"/>
          </a:xfrm>
          <a:custGeom>
            <a:avLst/>
            <a:gdLst/>
            <a:ahLst/>
            <a:cxnLst/>
            <a:rect l="l" t="t" r="r" b="b"/>
            <a:pathLst>
              <a:path w="8314962" h="3455204">
                <a:moveTo>
                  <a:pt x="0" y="0"/>
                </a:moveTo>
                <a:lnTo>
                  <a:pt x="8314963" y="0"/>
                </a:lnTo>
                <a:lnTo>
                  <a:pt x="8314963" y="3455203"/>
                </a:lnTo>
                <a:lnTo>
                  <a:pt x="0" y="34552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00000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210964" y="4456275"/>
            <a:ext cx="6515065" cy="3129531"/>
            <a:chOff x="0" y="0"/>
            <a:chExt cx="8686753" cy="417270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919392"/>
              <a:ext cx="8686753" cy="3253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49"/>
                </a:lnSpc>
              </a:pPr>
              <a:r>
                <a:rPr lang="en-US" sz="2499">
                  <a:solidFill>
                    <a:srgbClr val="0B0B0B"/>
                  </a:solidFill>
                  <a:latin typeface="Radley"/>
                  <a:ea typeface="Radley"/>
                  <a:cs typeface="Radley"/>
                  <a:sym typeface="Radley"/>
                </a:rPr>
                <a:t>É possível observar que a variação do PIB e do PIB per capita não é muito discrepante visto que nos últimos 10 anos não houve uma grande alteração na população e o crescimento efetivo vem sendo reduzido devido a um aumento descontrolado da inflação.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686753" cy="522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</a:pPr>
              <a:r>
                <a:rPr lang="en-US" sz="2499">
                  <a:solidFill>
                    <a:srgbClr val="0B0B0B"/>
                  </a:solidFill>
                  <a:latin typeface="Radley"/>
                  <a:ea typeface="Radley"/>
                  <a:cs typeface="Radley"/>
                  <a:sym typeface="Radley"/>
                </a:rPr>
                <a:t>CRESCIMENTO ECONÔMICO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8675182"/>
            <a:ext cx="11542385" cy="125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80"/>
              </a:lnSpc>
            </a:pPr>
            <a:r>
              <a:rPr lang="en-US" sz="8800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Análises Econômicas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161141" y="4456275"/>
            <a:ext cx="7098159" cy="3170725"/>
            <a:chOff x="0" y="0"/>
            <a:chExt cx="9464212" cy="4227634"/>
          </a:xfrm>
        </p:grpSpPr>
        <p:sp>
          <p:nvSpPr>
            <p:cNvPr id="14" name="TextBox 14"/>
            <p:cNvSpPr txBox="1"/>
            <p:nvPr/>
          </p:nvSpPr>
          <p:spPr>
            <a:xfrm>
              <a:off x="0" y="974317"/>
              <a:ext cx="9464212" cy="3253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49"/>
                </a:lnSpc>
              </a:pPr>
              <a:r>
                <a:rPr lang="en-US" sz="2499">
                  <a:solidFill>
                    <a:srgbClr val="0B0B0B"/>
                  </a:solidFill>
                  <a:latin typeface="Radley"/>
                  <a:ea typeface="Radley"/>
                  <a:cs typeface="Radley"/>
                  <a:sym typeface="Radley"/>
                </a:rPr>
                <a:t>Nos pontos de pico, temos o momento de reajuste salarial. Podemos ver que a variação percentual do salário mínimo tende a ser próxima da do PIB per capita, menos nos anos de 2021 e 2022, devido a uma recuperação econômica do período pós pandemia.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9464212" cy="522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</a:pPr>
              <a:r>
                <a:rPr lang="en-US" sz="2499">
                  <a:solidFill>
                    <a:srgbClr val="0B0B0B"/>
                  </a:solidFill>
                  <a:latin typeface="Radley"/>
                  <a:ea typeface="Radley"/>
                  <a:cs typeface="Radley"/>
                  <a:sym typeface="Radley"/>
                </a:rPr>
                <a:t>PODER DE COMPRA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929" r="-51196" b="-12946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849121"/>
            <a:ext cx="7352785" cy="359158"/>
            <a:chOff x="0" y="0"/>
            <a:chExt cx="9803713" cy="478877"/>
          </a:xfrm>
        </p:grpSpPr>
        <p:sp>
          <p:nvSpPr>
            <p:cNvPr id="4" name="AutoShape 4"/>
            <p:cNvSpPr/>
            <p:nvPr/>
          </p:nvSpPr>
          <p:spPr>
            <a:xfrm>
              <a:off x="0" y="220389"/>
              <a:ext cx="2485879" cy="38100"/>
            </a:xfrm>
            <a:prstGeom prst="rect">
              <a:avLst/>
            </a:prstGeom>
            <a:solidFill>
              <a:srgbClr val="0B0B0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3413373" y="57150"/>
              <a:ext cx="6390341" cy="421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99"/>
                </a:lnSpc>
              </a:pPr>
              <a:r>
                <a:rPr lang="en-US" sz="2399">
                  <a:solidFill>
                    <a:srgbClr val="0B0B0B"/>
                  </a:solidFill>
                  <a:latin typeface="Radley"/>
                  <a:ea typeface="Radley"/>
                  <a:cs typeface="Radley"/>
                  <a:sym typeface="Radley"/>
                </a:rPr>
                <a:t>06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8240806" y="1943389"/>
            <a:ext cx="9018494" cy="6400222"/>
          </a:xfrm>
          <a:custGeom>
            <a:avLst/>
            <a:gdLst/>
            <a:ahLst/>
            <a:cxnLst/>
            <a:rect l="l" t="t" r="r" b="b"/>
            <a:pathLst>
              <a:path w="9018494" h="6400222">
                <a:moveTo>
                  <a:pt x="0" y="0"/>
                </a:moveTo>
                <a:lnTo>
                  <a:pt x="9018494" y="0"/>
                </a:lnTo>
                <a:lnTo>
                  <a:pt x="9018494" y="6400222"/>
                </a:lnTo>
                <a:lnTo>
                  <a:pt x="0" y="64002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28700" y="1572635"/>
            <a:ext cx="7212106" cy="7493635"/>
            <a:chOff x="0" y="0"/>
            <a:chExt cx="9616141" cy="9991513"/>
          </a:xfrm>
        </p:grpSpPr>
        <p:sp>
          <p:nvSpPr>
            <p:cNvPr id="8" name="TextBox 8"/>
            <p:cNvSpPr txBox="1"/>
            <p:nvPr/>
          </p:nvSpPr>
          <p:spPr>
            <a:xfrm>
              <a:off x="0" y="85725"/>
              <a:ext cx="9616141" cy="49781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679"/>
                </a:lnSpc>
              </a:pPr>
              <a:r>
                <a:rPr lang="en-US" sz="8799">
                  <a:solidFill>
                    <a:srgbClr val="0B0B0B"/>
                  </a:solidFill>
                  <a:latin typeface="Radley"/>
                  <a:ea typeface="Radley"/>
                  <a:cs typeface="Radley"/>
                  <a:sym typeface="Radley"/>
                </a:rPr>
                <a:t>Análises do Mercado de Trabalho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051338"/>
              <a:ext cx="8206911" cy="3940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900"/>
                </a:lnSpc>
              </a:pPr>
              <a:r>
                <a:rPr lang="en-US" sz="3000">
                  <a:solidFill>
                    <a:srgbClr val="0B0B0B"/>
                  </a:solidFill>
                  <a:latin typeface="Radley"/>
                  <a:ea typeface="Radley"/>
                  <a:cs typeface="Radley"/>
                  <a:sym typeface="Radley"/>
                </a:rPr>
                <a:t>Podemos ver uma instabilidade  na taxa de desocupação entro os anos de 2015 até 2020, com um aumento considerável em sequência por conta do COVID-19 e uma tendência de redução a partir de 2022.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064424" y="1028700"/>
            <a:ext cx="4194876" cy="359158"/>
            <a:chOff x="0" y="0"/>
            <a:chExt cx="5593168" cy="478877"/>
          </a:xfrm>
        </p:grpSpPr>
        <p:sp>
          <p:nvSpPr>
            <p:cNvPr id="3" name="AutoShape 3"/>
            <p:cNvSpPr/>
            <p:nvPr/>
          </p:nvSpPr>
          <p:spPr>
            <a:xfrm>
              <a:off x="3107289" y="220389"/>
              <a:ext cx="2485879" cy="38100"/>
            </a:xfrm>
            <a:prstGeom prst="rect">
              <a:avLst/>
            </a:prstGeom>
            <a:solidFill>
              <a:srgbClr val="0B0B0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57150"/>
              <a:ext cx="2072341" cy="421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399">
                  <a:solidFill>
                    <a:srgbClr val="0B0B0B"/>
                  </a:solidFill>
                  <a:latin typeface="Radley"/>
                  <a:ea typeface="Radley"/>
                  <a:cs typeface="Radley"/>
                  <a:sym typeface="Radley"/>
                </a:rPr>
                <a:t>07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291857" cy="10287000"/>
          </a:xfrm>
          <a:custGeom>
            <a:avLst/>
            <a:gdLst/>
            <a:ahLst/>
            <a:cxnLst/>
            <a:rect l="l" t="t" r="r" b="b"/>
            <a:pathLst>
              <a:path w="291857" h="10287000">
                <a:moveTo>
                  <a:pt x="0" y="0"/>
                </a:moveTo>
                <a:lnTo>
                  <a:pt x="291857" y="0"/>
                </a:lnTo>
                <a:lnTo>
                  <a:pt x="29185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00295" t="-1952" r="-1546435" b="-1952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144000" y="2286186"/>
            <a:ext cx="8236118" cy="5714627"/>
            <a:chOff x="0" y="0"/>
            <a:chExt cx="1258239" cy="87302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8239" cy="873029"/>
            </a:xfrm>
            <a:custGeom>
              <a:avLst/>
              <a:gdLst/>
              <a:ahLst/>
              <a:cxnLst/>
              <a:rect l="l" t="t" r="r" b="b"/>
              <a:pathLst>
                <a:path w="1258239" h="873029">
                  <a:moveTo>
                    <a:pt x="0" y="0"/>
                  </a:moveTo>
                  <a:lnTo>
                    <a:pt x="1258239" y="0"/>
                  </a:lnTo>
                  <a:lnTo>
                    <a:pt x="1258239" y="873029"/>
                  </a:lnTo>
                  <a:lnTo>
                    <a:pt x="0" y="873029"/>
                  </a:lnTo>
                  <a:close/>
                </a:path>
              </a:pathLst>
            </a:custGeom>
            <a:blipFill>
              <a:blip r:embed="rId3"/>
              <a:stretch>
                <a:fillRect t="-967" b="-967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028700" y="3781251"/>
            <a:ext cx="6438944" cy="2724497"/>
            <a:chOff x="0" y="0"/>
            <a:chExt cx="8585258" cy="3632663"/>
          </a:xfrm>
        </p:grpSpPr>
        <p:sp>
          <p:nvSpPr>
            <p:cNvPr id="9" name="TextBox 9"/>
            <p:cNvSpPr txBox="1"/>
            <p:nvPr/>
          </p:nvSpPr>
          <p:spPr>
            <a:xfrm>
              <a:off x="0" y="1203358"/>
              <a:ext cx="8585258" cy="2429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2"/>
                </a:lnSpc>
              </a:pPr>
              <a:r>
                <a:rPr lang="en-US" sz="2801">
                  <a:solidFill>
                    <a:srgbClr val="0B0B0B"/>
                  </a:solidFill>
                  <a:latin typeface="Radley"/>
                  <a:ea typeface="Radley"/>
                  <a:cs typeface="Radley"/>
                  <a:sym typeface="Radley"/>
                </a:rPr>
                <a:t>Observamos que há um crescimento da população ocupada, enquanto como visto anteriormente há uma queda suave da população desocupada.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585258" cy="7117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70"/>
                </a:lnSpc>
              </a:pPr>
              <a:r>
                <a:rPr lang="en-US" sz="3362">
                  <a:solidFill>
                    <a:srgbClr val="0B0B0B"/>
                  </a:solidFill>
                  <a:latin typeface="Radley"/>
                  <a:ea typeface="Radley"/>
                  <a:cs typeface="Radley"/>
                  <a:sym typeface="Radley"/>
                </a:rPr>
                <a:t>FORÇA DE TRABALHO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064424" y="1028700"/>
            <a:ext cx="4194876" cy="359158"/>
            <a:chOff x="0" y="0"/>
            <a:chExt cx="5593168" cy="478877"/>
          </a:xfrm>
        </p:grpSpPr>
        <p:sp>
          <p:nvSpPr>
            <p:cNvPr id="3" name="AutoShape 3"/>
            <p:cNvSpPr/>
            <p:nvPr/>
          </p:nvSpPr>
          <p:spPr>
            <a:xfrm>
              <a:off x="3107289" y="220389"/>
              <a:ext cx="2485879" cy="38100"/>
            </a:xfrm>
            <a:prstGeom prst="rect">
              <a:avLst/>
            </a:prstGeom>
            <a:solidFill>
              <a:srgbClr val="0B0B0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57150"/>
              <a:ext cx="2072341" cy="421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399">
                  <a:solidFill>
                    <a:srgbClr val="0B0B0B"/>
                  </a:solidFill>
                  <a:latin typeface="Radley"/>
                  <a:ea typeface="Radley"/>
                  <a:cs typeface="Radley"/>
                  <a:sym typeface="Radley"/>
                </a:rPr>
                <a:t>08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291857" cy="10287000"/>
          </a:xfrm>
          <a:custGeom>
            <a:avLst/>
            <a:gdLst/>
            <a:ahLst/>
            <a:cxnLst/>
            <a:rect l="l" t="t" r="r" b="b"/>
            <a:pathLst>
              <a:path w="291857" h="10287000">
                <a:moveTo>
                  <a:pt x="0" y="0"/>
                </a:moveTo>
                <a:lnTo>
                  <a:pt x="291857" y="0"/>
                </a:lnTo>
                <a:lnTo>
                  <a:pt x="29185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00295" t="-1952" r="-1546435" b="-1952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3786615"/>
            <a:ext cx="6413591" cy="2713770"/>
            <a:chOff x="0" y="0"/>
            <a:chExt cx="8551455" cy="3618360"/>
          </a:xfrm>
        </p:grpSpPr>
        <p:sp>
          <p:nvSpPr>
            <p:cNvPr id="7" name="TextBox 7"/>
            <p:cNvSpPr txBox="1"/>
            <p:nvPr/>
          </p:nvSpPr>
          <p:spPr>
            <a:xfrm>
              <a:off x="0" y="1198508"/>
              <a:ext cx="8551455" cy="24198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28"/>
                </a:lnSpc>
              </a:pPr>
              <a:r>
                <a:rPr lang="en-US" sz="2790">
                  <a:solidFill>
                    <a:srgbClr val="0B0B0B"/>
                  </a:solidFill>
                  <a:latin typeface="Radley"/>
                  <a:ea typeface="Radley"/>
                  <a:cs typeface="Radley"/>
                  <a:sym typeface="Radley"/>
                </a:rPr>
                <a:t>Concordando com o gráfico anterior, há um crescimento em ambas as categorias, apesar do trabalho formal aparentar ter uma tendência mais positiva.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551455" cy="7090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53"/>
                </a:lnSpc>
              </a:pPr>
              <a:r>
                <a:rPr lang="en-US" sz="3349">
                  <a:solidFill>
                    <a:srgbClr val="0B0B0B"/>
                  </a:solidFill>
                  <a:latin typeface="Radley"/>
                  <a:ea typeface="Radley"/>
                  <a:cs typeface="Radley"/>
                  <a:sym typeface="Radley"/>
                </a:rPr>
                <a:t>FORMAL X INFORMAL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144000" y="2201291"/>
            <a:ext cx="8115300" cy="5884417"/>
            <a:chOff x="0" y="0"/>
            <a:chExt cx="1243692" cy="9018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43692" cy="901803"/>
            </a:xfrm>
            <a:custGeom>
              <a:avLst/>
              <a:gdLst/>
              <a:ahLst/>
              <a:cxnLst/>
              <a:rect l="l" t="t" r="r" b="b"/>
              <a:pathLst>
                <a:path w="1243692" h="901803">
                  <a:moveTo>
                    <a:pt x="0" y="0"/>
                  </a:moveTo>
                  <a:lnTo>
                    <a:pt x="1243692" y="0"/>
                  </a:lnTo>
                  <a:lnTo>
                    <a:pt x="1243692" y="901803"/>
                  </a:lnTo>
                  <a:lnTo>
                    <a:pt x="0" y="901803"/>
                  </a:lnTo>
                  <a:close/>
                </a:path>
              </a:pathLst>
            </a:custGeom>
            <a:blipFill>
              <a:blip r:embed="rId3"/>
              <a:stretch>
                <a:fillRect l="-1260" r="-126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064424" y="1028700"/>
            <a:ext cx="4194876" cy="657356"/>
            <a:chOff x="0" y="0"/>
            <a:chExt cx="5593168" cy="876475"/>
          </a:xfrm>
        </p:grpSpPr>
        <p:sp>
          <p:nvSpPr>
            <p:cNvPr id="3" name="AutoShape 3"/>
            <p:cNvSpPr/>
            <p:nvPr/>
          </p:nvSpPr>
          <p:spPr>
            <a:xfrm>
              <a:off x="3107289" y="220389"/>
              <a:ext cx="2485879" cy="38100"/>
            </a:xfrm>
            <a:prstGeom prst="rect">
              <a:avLst/>
            </a:prstGeom>
            <a:solidFill>
              <a:srgbClr val="0B0B0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57150"/>
              <a:ext cx="2072341" cy="819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399">
                  <a:solidFill>
                    <a:srgbClr val="0B0B0B"/>
                  </a:solidFill>
                  <a:latin typeface="Radley"/>
                  <a:ea typeface="Radley"/>
                  <a:cs typeface="Radley"/>
                  <a:sym typeface="Radley"/>
                </a:rPr>
                <a:t>09</a:t>
              </a:r>
            </a:p>
            <a:p>
              <a:pPr algn="r">
                <a:lnSpc>
                  <a:spcPts val="2399"/>
                </a:lnSpc>
              </a:pPr>
              <a:endParaRPr lang="en-US" sz="2399">
                <a:solidFill>
                  <a:srgbClr val="0B0B0B"/>
                </a:solidFill>
                <a:latin typeface="Radley"/>
                <a:ea typeface="Radley"/>
                <a:cs typeface="Radley"/>
                <a:sym typeface="Radley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291857" cy="10287000"/>
          </a:xfrm>
          <a:custGeom>
            <a:avLst/>
            <a:gdLst/>
            <a:ahLst/>
            <a:cxnLst/>
            <a:rect l="l" t="t" r="r" b="b"/>
            <a:pathLst>
              <a:path w="291857" h="10287000">
                <a:moveTo>
                  <a:pt x="0" y="0"/>
                </a:moveTo>
                <a:lnTo>
                  <a:pt x="291857" y="0"/>
                </a:lnTo>
                <a:lnTo>
                  <a:pt x="29185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00295" t="-1952" r="-1546435" b="-1952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3783389"/>
            <a:ext cx="6223567" cy="2720222"/>
            <a:chOff x="0" y="0"/>
            <a:chExt cx="8298089" cy="3626963"/>
          </a:xfrm>
        </p:grpSpPr>
        <p:sp>
          <p:nvSpPr>
            <p:cNvPr id="7" name="TextBox 7"/>
            <p:cNvSpPr txBox="1"/>
            <p:nvPr/>
          </p:nvSpPr>
          <p:spPr>
            <a:xfrm>
              <a:off x="0" y="1201425"/>
              <a:ext cx="8298089" cy="2425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6"/>
                </a:lnSpc>
              </a:pPr>
              <a:r>
                <a:rPr lang="en-US" sz="2797">
                  <a:solidFill>
                    <a:srgbClr val="0B0B0B"/>
                  </a:solidFill>
                  <a:latin typeface="Radley"/>
                  <a:ea typeface="Radley"/>
                  <a:cs typeface="Radley"/>
                  <a:sym typeface="Radley"/>
                </a:rPr>
                <a:t>Há um crescimento evidente do trabalho informal em ambas as categoria, principalmente quando olhamos o pós-COVID.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298089" cy="710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64"/>
                </a:lnSpc>
              </a:pPr>
              <a:r>
                <a:rPr lang="en-US" sz="3356">
                  <a:solidFill>
                    <a:srgbClr val="0B0B0B"/>
                  </a:solidFill>
                  <a:latin typeface="Radley"/>
                  <a:ea typeface="Radley"/>
                  <a:cs typeface="Radley"/>
                  <a:sym typeface="Radley"/>
                </a:rPr>
                <a:t>TRABALHO INFORMAL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144000" y="2255919"/>
            <a:ext cx="8028700" cy="5775161"/>
            <a:chOff x="0" y="0"/>
            <a:chExt cx="1243692" cy="89460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43692" cy="894606"/>
            </a:xfrm>
            <a:custGeom>
              <a:avLst/>
              <a:gdLst/>
              <a:ahLst/>
              <a:cxnLst/>
              <a:rect l="l" t="t" r="r" b="b"/>
              <a:pathLst>
                <a:path w="1243692" h="894606">
                  <a:moveTo>
                    <a:pt x="0" y="0"/>
                  </a:moveTo>
                  <a:lnTo>
                    <a:pt x="1243692" y="0"/>
                  </a:lnTo>
                  <a:lnTo>
                    <a:pt x="1243692" y="894606"/>
                  </a:lnTo>
                  <a:lnTo>
                    <a:pt x="0" y="894606"/>
                  </a:lnTo>
                  <a:close/>
                </a:path>
              </a:pathLst>
            </a:custGeom>
            <a:blipFill>
              <a:blip r:embed="rId3"/>
              <a:stretch>
                <a:fillRect l="-851" r="-851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455</Words>
  <Application>Microsoft Office PowerPoint</Application>
  <PresentationFormat>Custom</PresentationFormat>
  <Paragraphs>79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Radley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Trainee</dc:title>
  <cp:lastModifiedBy>Marcos Paulo Lima Polatto de Queiroz</cp:lastModifiedBy>
  <cp:revision>1</cp:revision>
  <dcterms:created xsi:type="dcterms:W3CDTF">2006-08-16T00:00:00Z</dcterms:created>
  <dcterms:modified xsi:type="dcterms:W3CDTF">2025-04-02T16:30:49Z</dcterms:modified>
  <dc:identifier>DAGjcb0Ffb8</dc:identifier>
</cp:coreProperties>
</file>